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ta%20Science\Trainity%20Projects\Statistic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ta%20Science\Trainity%20Projects\Statistic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ta%20Science\Trainity%20Projects\Statistic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ta%20Science\Trainity%20Projects\Statistic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[Statistics.xlsx] barchart!PivotTable1</c:name>
    <c:fmtId val="21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 barchart'!$B$3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 barchart'!$A$4:$A$10</c:f>
              <c:multiLvlStrCache>
                <c:ptCount val="4"/>
                <c:lvl>
                  <c:pt idx="0">
                    <c:v>Hired</c:v>
                  </c:pt>
                  <c:pt idx="1">
                    <c:v>Rejected</c:v>
                  </c:pt>
                  <c:pt idx="2">
                    <c:v>Hired</c:v>
                  </c:pt>
                  <c:pt idx="3">
                    <c:v>Rejected</c:v>
                  </c:pt>
                </c:lvl>
                <c:lvl>
                  <c:pt idx="0">
                    <c:v>Female</c:v>
                  </c:pt>
                  <c:pt idx="2">
                    <c:v>Male</c:v>
                  </c:pt>
                </c:lvl>
              </c:multiLvlStrCache>
            </c:multiLvlStrRef>
          </c:cat>
          <c:val>
            <c:numRef>
              <c:f>' barchart'!$B$4:$B$10</c:f>
              <c:numCache>
                <c:formatCode>General</c:formatCode>
                <c:ptCount val="4"/>
                <c:pt idx="0">
                  <c:v>1856</c:v>
                </c:pt>
                <c:pt idx="1">
                  <c:v>819</c:v>
                </c:pt>
                <c:pt idx="2">
                  <c:v>2563</c:v>
                </c:pt>
                <c:pt idx="3">
                  <c:v>1522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DB5-41EF-868F-D259803047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058499328"/>
        <c:axId val="2058498368"/>
        <c:axId val="0"/>
      </c:bar3DChart>
      <c:catAx>
        <c:axId val="2058499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58498368"/>
        <c:crosses val="autoZero"/>
        <c:auto val="1"/>
        <c:lblAlgn val="ctr"/>
        <c:lblOffset val="100"/>
        <c:noMultiLvlLbl val="0"/>
      </c:catAx>
      <c:valAx>
        <c:axId val="2058498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58499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[Statistics.xlsx] departments!PivotTable2</c:name>
    <c:fmtId val="29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 departments'!$B$3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' departments'!$A$4:$A$13</c:f>
              <c:strCache>
                <c:ptCount val="9"/>
                <c:pt idx="0">
                  <c:v>Finance Department</c:v>
                </c:pt>
                <c:pt idx="1">
                  <c:v>General Management</c:v>
                </c:pt>
                <c:pt idx="2">
                  <c:v>Human Resource Department</c:v>
                </c:pt>
                <c:pt idx="3">
                  <c:v>Marketing Department</c:v>
                </c:pt>
                <c:pt idx="4">
                  <c:v>Operations Department</c:v>
                </c:pt>
                <c:pt idx="5">
                  <c:v>Production Department</c:v>
                </c:pt>
                <c:pt idx="6">
                  <c:v>Purchase Department</c:v>
                </c:pt>
                <c:pt idx="7">
                  <c:v>Sales Department</c:v>
                </c:pt>
                <c:pt idx="8">
                  <c:v>Service Department</c:v>
                </c:pt>
              </c:strCache>
            </c:strRef>
          </c:cat>
          <c:val>
            <c:numRef>
              <c:f>' departments'!$B$4:$B$13</c:f>
              <c:numCache>
                <c:formatCode>General</c:formatCode>
                <c:ptCount val="9"/>
                <c:pt idx="0">
                  <c:v>49628.006944444445</c:v>
                </c:pt>
                <c:pt idx="1">
                  <c:v>58722.093023255817</c:v>
                </c:pt>
                <c:pt idx="2">
                  <c:v>49002.278350515466</c:v>
                </c:pt>
                <c:pt idx="3">
                  <c:v>48489.935384615383</c:v>
                </c:pt>
                <c:pt idx="4">
                  <c:v>49151.354384698665</c:v>
                </c:pt>
                <c:pt idx="5">
                  <c:v>49448.484210526316</c:v>
                </c:pt>
                <c:pt idx="6">
                  <c:v>52564.774774774778</c:v>
                </c:pt>
                <c:pt idx="7">
                  <c:v>49310.380697050939</c:v>
                </c:pt>
                <c:pt idx="8">
                  <c:v>50629.884184914845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8B-4143-9144-B6852A1E52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13627408"/>
        <c:axId val="113651888"/>
        <c:axId val="0"/>
      </c:bar3DChart>
      <c:catAx>
        <c:axId val="113627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651888"/>
        <c:crosses val="autoZero"/>
        <c:auto val="1"/>
        <c:lblAlgn val="ctr"/>
        <c:lblOffset val="100"/>
        <c:noMultiLvlLbl val="0"/>
      </c:catAx>
      <c:valAx>
        <c:axId val="113651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627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[Statistics.xlsx]Sheet6!PivotTable4</c:name>
    <c:fmtId val="5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Sheet6!$B$3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76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964F-40AF-844D-F35A9A2406F9}"/>
              </c:ext>
            </c:extLst>
          </c:dPt>
          <c:dPt>
            <c:idx val="1"/>
            <c:bubble3D val="0"/>
            <c:spPr>
              <a:solidFill>
                <a:schemeClr val="accent2">
                  <a:shade val="76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964F-40AF-844D-F35A9A2406F9}"/>
              </c:ext>
            </c:extLst>
          </c:dPt>
          <c:dPt>
            <c:idx val="2"/>
            <c:bubble3D val="0"/>
            <c:spPr>
              <a:solidFill>
                <a:schemeClr val="accent3">
                  <a:shade val="76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964F-40AF-844D-F35A9A2406F9}"/>
              </c:ext>
            </c:extLst>
          </c:dPt>
          <c:dPt>
            <c:idx val="3"/>
            <c:bubble3D val="0"/>
            <c:spPr>
              <a:solidFill>
                <a:schemeClr val="accent4">
                  <a:shade val="76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964F-40AF-844D-F35A9A2406F9}"/>
              </c:ext>
            </c:extLst>
          </c:dPt>
          <c:dPt>
            <c:idx val="4"/>
            <c:bubble3D val="0"/>
            <c:spPr>
              <a:solidFill>
                <a:schemeClr val="accent5">
                  <a:shade val="76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964F-40AF-844D-F35A9A2406F9}"/>
              </c:ext>
            </c:extLst>
          </c:dPt>
          <c:dPt>
            <c:idx val="5"/>
            <c:bubble3D val="0"/>
            <c:spPr>
              <a:solidFill>
                <a:schemeClr val="accent6">
                  <a:shade val="76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964F-40AF-844D-F35A9A2406F9}"/>
              </c:ext>
            </c:extLst>
          </c:dPt>
          <c:dPt>
            <c:idx val="6"/>
            <c:bubble3D val="0"/>
            <c:spPr>
              <a:solidFill>
                <a:schemeClr val="accent1">
                  <a:tint val="77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964F-40AF-844D-F35A9A2406F9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964F-40AF-844D-F35A9A2406F9}"/>
              </c:ext>
            </c:extLst>
          </c:dPt>
          <c:dPt>
            <c:idx val="8"/>
            <c:bubble3D val="0"/>
            <c:spPr>
              <a:solidFill>
                <a:schemeClr val="accent3">
                  <a:tint val="77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1-964F-40AF-844D-F35A9A2406F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Sheet6!$A$4:$A$13</c:f>
              <c:strCache>
                <c:ptCount val="9"/>
                <c:pt idx="0">
                  <c:v>Finance Department</c:v>
                </c:pt>
                <c:pt idx="1">
                  <c:v>General Management</c:v>
                </c:pt>
                <c:pt idx="2">
                  <c:v>Human Resource Department</c:v>
                </c:pt>
                <c:pt idx="3">
                  <c:v>Marketing Department</c:v>
                </c:pt>
                <c:pt idx="4">
                  <c:v>Operations Department</c:v>
                </c:pt>
                <c:pt idx="5">
                  <c:v>Production Department</c:v>
                </c:pt>
                <c:pt idx="6">
                  <c:v>Purchase Department</c:v>
                </c:pt>
                <c:pt idx="7">
                  <c:v>Sales Department</c:v>
                </c:pt>
                <c:pt idx="8">
                  <c:v>Service Department</c:v>
                </c:pt>
              </c:strCache>
            </c:strRef>
          </c:cat>
          <c:val>
            <c:numRef>
              <c:f>Sheet6!$B$4:$B$13</c:f>
              <c:numCache>
                <c:formatCode>General</c:formatCode>
                <c:ptCount val="9"/>
                <c:pt idx="0">
                  <c:v>288</c:v>
                </c:pt>
                <c:pt idx="1">
                  <c:v>172</c:v>
                </c:pt>
                <c:pt idx="2">
                  <c:v>97</c:v>
                </c:pt>
                <c:pt idx="3">
                  <c:v>325</c:v>
                </c:pt>
                <c:pt idx="4">
                  <c:v>2771</c:v>
                </c:pt>
                <c:pt idx="5">
                  <c:v>380</c:v>
                </c:pt>
                <c:pt idx="6">
                  <c:v>333</c:v>
                </c:pt>
                <c:pt idx="7">
                  <c:v>747</c:v>
                </c:pt>
                <c:pt idx="8">
                  <c:v>2055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964F-40AF-844D-F35A9A2406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1939984404123403"/>
          <c:y val="0.20120398852442428"/>
          <c:w val="0.27335377914717179"/>
          <c:h val="0.6497553256712531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[Statistics.xlsx]Sheet5!PivotTable3</c:name>
    <c:fmtId val="2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Departmental</a:t>
            </a:r>
            <a:r>
              <a:rPr lang="en-US" baseline="0"/>
              <a:t> and Positional tier analysis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lumMod val="110000"/>
                  <a:satMod val="105000"/>
                  <a:tint val="67000"/>
                </a:schemeClr>
              </a:gs>
              <a:gs pos="50000">
                <a:schemeClr val="accent2">
                  <a:lumMod val="105000"/>
                  <a:satMod val="103000"/>
                  <a:tint val="73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2">
                <a:shade val="95000"/>
              </a:schemeClr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lumMod val="110000"/>
                  <a:satMod val="105000"/>
                  <a:tint val="67000"/>
                </a:schemeClr>
              </a:gs>
              <a:gs pos="50000">
                <a:schemeClr val="accent2">
                  <a:lumMod val="105000"/>
                  <a:satMod val="103000"/>
                  <a:tint val="73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2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lumMod val="110000"/>
                  <a:satMod val="105000"/>
                  <a:tint val="67000"/>
                </a:schemeClr>
              </a:gs>
              <a:gs pos="50000">
                <a:schemeClr val="accent2">
                  <a:lumMod val="105000"/>
                  <a:satMod val="103000"/>
                  <a:tint val="73000"/>
                </a:schemeClr>
              </a:gs>
              <a:gs pos="100000">
                <a:schemeClr val="accent2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2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Sheet5!$B$3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lumMod val="110000"/>
                    <a:satMod val="105000"/>
                    <a:tint val="67000"/>
                  </a:schemeClr>
                </a:gs>
                <a:gs pos="50000">
                  <a:schemeClr val="accent5">
                    <a:lumMod val="105000"/>
                    <a:satMod val="103000"/>
                    <a:tint val="73000"/>
                  </a:schemeClr>
                </a:gs>
                <a:gs pos="100000">
                  <a:schemeClr val="accent5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5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Sheet5!$A$4:$A$13</c:f>
              <c:strCache>
                <c:ptCount val="9"/>
                <c:pt idx="0">
                  <c:v>Finance Department</c:v>
                </c:pt>
                <c:pt idx="1">
                  <c:v>General Management</c:v>
                </c:pt>
                <c:pt idx="2">
                  <c:v>Human Resource Department</c:v>
                </c:pt>
                <c:pt idx="3">
                  <c:v>Marketing Department</c:v>
                </c:pt>
                <c:pt idx="4">
                  <c:v>Operations Department</c:v>
                </c:pt>
                <c:pt idx="5">
                  <c:v>Production Department</c:v>
                </c:pt>
                <c:pt idx="6">
                  <c:v>Purchase Department</c:v>
                </c:pt>
                <c:pt idx="7">
                  <c:v>Sales Department</c:v>
                </c:pt>
                <c:pt idx="8">
                  <c:v>Service Department</c:v>
                </c:pt>
              </c:strCache>
            </c:strRef>
          </c:cat>
          <c:val>
            <c:numRef>
              <c:f>Sheet5!$B$4:$B$13</c:f>
              <c:numCache>
                <c:formatCode>General</c:formatCode>
                <c:ptCount val="9"/>
                <c:pt idx="0">
                  <c:v>288</c:v>
                </c:pt>
                <c:pt idx="1">
                  <c:v>172</c:v>
                </c:pt>
                <c:pt idx="2">
                  <c:v>97</c:v>
                </c:pt>
                <c:pt idx="3">
                  <c:v>325</c:v>
                </c:pt>
                <c:pt idx="4">
                  <c:v>2771</c:v>
                </c:pt>
                <c:pt idx="5">
                  <c:v>380</c:v>
                </c:pt>
                <c:pt idx="6">
                  <c:v>333</c:v>
                </c:pt>
                <c:pt idx="7">
                  <c:v>747</c:v>
                </c:pt>
                <c:pt idx="8">
                  <c:v>2055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1F-45DD-8127-F63D1E264E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13649968"/>
        <c:axId val="113629808"/>
      </c:barChart>
      <c:catAx>
        <c:axId val="1136499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629808"/>
        <c:crosses val="autoZero"/>
        <c:auto val="1"/>
        <c:lblAlgn val="ctr"/>
        <c:lblOffset val="100"/>
        <c:noMultiLvlLbl val="0"/>
      </c:catAx>
      <c:valAx>
        <c:axId val="1136298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649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withinLinear" id="7">
  <a:schemeClr val="accent5"/>
  <a:schemeClr val="accent5"/>
  <a:schemeClr val="accent5"/>
  <a:schemeClr val="accent5"/>
  <a:schemeClr val="accent5"/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9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5422A-93F4-41B9-81DB-7CE0DBD90B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C9F501-F2D4-F3E6-9F69-9216A6291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28996-1B81-E11F-049E-B0BC157CA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A2DE6-EBE2-1FDD-94C8-FFA922E5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7AD0A-E527-6285-5BF0-7FA471AD0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1700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921B5-52A4-4CCC-942E-A74950063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92E7F0-4007-AF0A-BB56-8C5AEB7D2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56268-0C10-B011-E44C-DBF39F2C8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F21D3-8218-D119-B4C2-D5B0EE654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504A5-BFD0-8FD7-8E13-641889427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548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76B5AA-684D-D054-CAE8-68C42D0B5B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EDB6B3-51D8-01EC-F32A-DC67F94E9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A069C-098B-5041-F34E-D2E0E4AA3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11960-264F-1FE4-6604-94B687C8B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2575D-A8A1-E8E0-8D95-ED70C5466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5904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AC758-89AC-BBFC-F61A-3C5DB734D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0C6A4-AFB8-FBEF-FF44-C79AA9829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1EE6F-BA33-0337-D2FC-0B3761CBD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7D4F6-8EB2-FAA1-A32A-B7E53BE34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ED846-4645-1259-F607-ADE3BC74A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70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862E4-FB61-D4CD-732A-C2E9CD9DA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F2AC9-4C53-2870-4CA2-59B6A9A0E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791BF-426B-6DAD-D5EA-0DB98BC72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F4ACD-A824-0668-B65F-02582D567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4D4DC-809A-DC42-7F31-C22D7AF3C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987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EB05C-8DB4-2976-512A-4B55563B0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26213-E12D-E047-CBE8-FF20DB5568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9C843-15F1-0B4D-0DB2-020A54A49B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95B66-9F23-9801-B390-45169FCF4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9AD7E7-0ADB-1538-EE5C-F3D11E95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216B32-241A-CDE9-AC75-D1593AB1F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193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C1E5A-8BEE-1D38-2AA0-29D9835E5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B7783-0CCD-0017-AE48-F29B1BF4C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B218C-F262-CAB4-4A92-639E120FE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95089-AF1F-5023-AA16-BFC84D51A4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6556B7-34C2-2F94-79A4-23C6762885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B549B1-F10B-A51C-76F9-5BDD3B1F1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44ED17-0CD1-C639-305B-B1FD2AE60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9C2B81-6A31-621D-2871-F65837454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1318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41F48-5096-4690-CB21-EED0CB223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200C61-3EB2-234E-3F3B-3C491DD41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0450F3-7536-6497-525C-B1755910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DD5CA8-31B3-CD14-F8B3-9D802D63A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883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BA9007-520A-5DBB-2425-144A52979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E28B18-607F-A5ED-128A-5CF275981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EB50-313C-A786-4929-A5C73487A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0996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7D163-E3E6-F575-948A-3E7488BF4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00525-7D9F-D2DF-1C8F-031084629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1B96A7-79FD-3425-4957-656ED14C2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2DD81-3C9A-8087-FEC0-EF6C37733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5F15E-8991-AB47-B77C-5A3ECDF63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379434-423B-87F6-F0AC-DE5DB2AB5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094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F276B-D04C-9DA8-C6B1-F381ACFA8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BA548-BA1A-D559-AE0F-EE16FE76BB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E02CE3-77CA-5DE2-3241-8B79E2F9C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2EECFA-90F3-0307-7377-8AE5AA95A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36BFF7-AD12-FC28-5417-A8C29449C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29187C-FFFC-3F60-30AF-DAA86AE3F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8663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1B1ECF-F4DC-E646-071B-3A59C70A9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EE5ADB-85DD-F2E4-3EFE-89E2AF3CC2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EFB62-0DCC-0936-60D8-34B9292AB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91AE54-1FB3-4C95-9616-D404BD7B1DF5}" type="datetimeFigureOut">
              <a:rPr lang="en-IN" smtClean="0"/>
              <a:t>10/01/2025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B8DA4-60DF-EDB4-D255-447A3D290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9E84-196B-2204-2CF5-F0DC7C67F4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F583EE-8288-4E42-A662-6C237AA14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862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file:///G:\Data%20Science\Trainity%20Projects\%20dashboard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B73FD3-FB34-AE40-47AE-99530017B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8623" y="708154"/>
            <a:ext cx="4171994" cy="2929115"/>
          </a:xfrm>
        </p:spPr>
        <p:txBody>
          <a:bodyPr>
            <a:normAutofit/>
          </a:bodyPr>
          <a:lstStyle/>
          <a:p>
            <a:pPr algn="l"/>
            <a:r>
              <a:rPr lang="en-IN" sz="4400" dirty="0">
                <a:latin typeface="Amasis MT Pro Black" panose="02040A04050005020304" pitchFamily="18" charset="0"/>
              </a:rPr>
              <a:t>Project 4: Hiring Process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8222D-FC4B-74EE-03AC-0ADB7F620C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8623" y="4102483"/>
            <a:ext cx="4171994" cy="1035781"/>
          </a:xfrm>
        </p:spPr>
        <p:txBody>
          <a:bodyPr>
            <a:noAutofit/>
          </a:bodyPr>
          <a:lstStyle/>
          <a:p>
            <a:pPr algn="l"/>
            <a:r>
              <a:rPr lang="en-IN" sz="1600" dirty="0"/>
              <a:t>First we will deal with data cleaning process.</a:t>
            </a:r>
          </a:p>
          <a:p>
            <a:pPr algn="l"/>
            <a:r>
              <a:rPr lang="en-IN" sz="1600" dirty="0"/>
              <a:t>We will find missing values in data and we will replace it with – or mean, median mode.</a:t>
            </a:r>
          </a:p>
          <a:p>
            <a:pPr algn="l"/>
            <a:r>
              <a:rPr lang="en-IN" sz="1600" dirty="0"/>
              <a:t>Then we will perform our tasks.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Video 21" descr="People Discussing">
            <a:extLst>
              <a:ext uri="{FF2B5EF4-FFF2-40B4-BE49-F238E27FC236}">
                <a16:creationId xmlns:a16="http://schemas.microsoft.com/office/drawing/2014/main" id="{CD56B7E2-280A-0572-A734-41A13BC2BE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5640572" y="1800709"/>
            <a:ext cx="5608830" cy="314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69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mute="1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D9481C-8B5E-21EF-CEF7-5ED64A04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766330" cy="1454051"/>
          </a:xfrm>
        </p:spPr>
        <p:txBody>
          <a:bodyPr>
            <a:normAutofit/>
          </a:bodyPr>
          <a:lstStyle/>
          <a:p>
            <a:r>
              <a:rPr lang="en-IN" sz="3300" dirty="0">
                <a:solidFill>
                  <a:schemeClr val="tx2"/>
                </a:solidFill>
              </a:rPr>
              <a:t>A) Task- Hiring analysis:  Gender distribution of hiring.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54F55-509D-45F1-EB32-41A195845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3"/>
            <a:ext cx="4765949" cy="3353476"/>
          </a:xfrm>
        </p:spPr>
        <p:txBody>
          <a:bodyPr anchor="t">
            <a:normAutofit/>
          </a:bodyPr>
          <a:lstStyle/>
          <a:p>
            <a:r>
              <a:rPr lang="en-IN" sz="1800" dirty="0">
                <a:solidFill>
                  <a:schemeClr val="tx2"/>
                </a:solidFill>
              </a:rPr>
              <a:t>We will make bar chart to find gender distribution in company.</a:t>
            </a:r>
          </a:p>
          <a:p>
            <a:r>
              <a:rPr lang="en-IN" sz="1800" dirty="0">
                <a:solidFill>
                  <a:schemeClr val="tx2"/>
                </a:solidFill>
              </a:rPr>
              <a:t>This bar chart shows the desired results</a:t>
            </a:r>
          </a:p>
          <a:p>
            <a:r>
              <a:rPr lang="en-IN" sz="1800" dirty="0">
                <a:solidFill>
                  <a:schemeClr val="tx2"/>
                </a:solidFill>
              </a:rPr>
              <a:t>1856 Females were hired and</a:t>
            </a:r>
          </a:p>
          <a:p>
            <a:pPr marL="0" indent="0">
              <a:buNone/>
            </a:pPr>
            <a:r>
              <a:rPr lang="en-IN" sz="1800" dirty="0">
                <a:solidFill>
                  <a:schemeClr val="tx2"/>
                </a:solidFill>
              </a:rPr>
              <a:t>819 were rejected.</a:t>
            </a:r>
          </a:p>
          <a:p>
            <a:pPr marL="0" indent="0">
              <a:buNone/>
            </a:pPr>
            <a:r>
              <a:rPr lang="en-IN" sz="1800" dirty="0">
                <a:solidFill>
                  <a:schemeClr val="tx2"/>
                </a:solidFill>
              </a:rPr>
              <a:t>Where as 2563 males are hired </a:t>
            </a:r>
          </a:p>
          <a:p>
            <a:pPr marL="0" indent="0">
              <a:buNone/>
            </a:pPr>
            <a:r>
              <a:rPr lang="en-IN" sz="1800" dirty="0">
                <a:solidFill>
                  <a:schemeClr val="tx2"/>
                </a:solidFill>
              </a:rPr>
              <a:t>And 1522 were rejected. </a:t>
            </a:r>
          </a:p>
          <a:p>
            <a:endParaRPr lang="en-IN" sz="1800" dirty="0">
              <a:solidFill>
                <a:schemeClr val="tx2"/>
              </a:solidFill>
            </a:endParaRPr>
          </a:p>
          <a:p>
            <a:endParaRPr lang="en-IN" sz="1800" dirty="0">
              <a:solidFill>
                <a:schemeClr val="tx2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1FFACE6-D950-CF1B-A6DA-8BF56CDE12D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8029614"/>
              </p:ext>
            </p:extLst>
          </p:nvPr>
        </p:nvGraphicFramePr>
        <p:xfrm>
          <a:off x="7708392" y="1700784"/>
          <a:ext cx="4142232" cy="4379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21021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4E0D-E53F-5AE7-26CD-203A18E5D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IN" sz="3700" dirty="0"/>
              <a:t>B)Task: Salary Analysis: calculating average salary.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FABB5-13AC-33C2-BAC2-214260458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IN" sz="2000" dirty="0"/>
              <a:t>We will calculate average salary  by following formula:</a:t>
            </a:r>
          </a:p>
          <a:p>
            <a:r>
              <a:rPr lang="en-IN" sz="2000" kern="1200" dirty="0"/>
              <a:t>Average salary : =</a:t>
            </a:r>
            <a:r>
              <a:rPr lang="en-IN" sz="2000" kern="1200" baseline="0" dirty="0"/>
              <a:t> AVERAGE(G2:G7169) </a:t>
            </a:r>
          </a:p>
          <a:p>
            <a:r>
              <a:rPr lang="en-IN" sz="2000" kern="1200" baseline="0" dirty="0"/>
              <a:t>                            = 49983.</a:t>
            </a:r>
          </a:p>
          <a:p>
            <a:r>
              <a:rPr lang="en-IN" sz="2000" dirty="0"/>
              <a:t>The average salary is 49983.</a:t>
            </a:r>
            <a:endParaRPr lang="en-IN" sz="2000" kern="1200" dirty="0"/>
          </a:p>
          <a:p>
            <a:endParaRPr lang="en-IN" sz="2000" dirty="0"/>
          </a:p>
        </p:txBody>
      </p:sp>
      <p:pic>
        <p:nvPicPr>
          <p:cNvPr id="5" name="Picture 4" descr="White calculator">
            <a:extLst>
              <a:ext uri="{FF2B5EF4-FFF2-40B4-BE49-F238E27FC236}">
                <a16:creationId xmlns:a16="http://schemas.microsoft.com/office/drawing/2014/main" id="{ED3B9FF6-4B97-EC7F-B1F2-F4BB24DC15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84" r="39015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448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A61201-01A6-A41E-17DA-53181359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766330" cy="1454051"/>
          </a:xfrm>
        </p:spPr>
        <p:txBody>
          <a:bodyPr>
            <a:normAutofit/>
          </a:bodyPr>
          <a:lstStyle/>
          <a:p>
            <a:r>
              <a:rPr lang="en-IN" sz="3300" dirty="0">
                <a:solidFill>
                  <a:schemeClr val="tx2"/>
                </a:solidFill>
              </a:rPr>
              <a:t>C)Task: Salary Distribution:  to calculate salary class interval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EE9E8-9BC2-9B45-D027-698D0A904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3"/>
            <a:ext cx="4765949" cy="3353476"/>
          </a:xfrm>
        </p:spPr>
        <p:txBody>
          <a:bodyPr anchor="t">
            <a:normAutofit/>
          </a:bodyPr>
          <a:lstStyle/>
          <a:p>
            <a:r>
              <a:rPr lang="en-IN" sz="1800" dirty="0">
                <a:solidFill>
                  <a:schemeClr val="tx2"/>
                </a:solidFill>
              </a:rPr>
              <a:t>We will calculate average salary of different departments. Then will compare salary of these departments.</a:t>
            </a:r>
          </a:p>
          <a:p>
            <a:r>
              <a:rPr lang="en-IN" sz="1800" dirty="0">
                <a:solidFill>
                  <a:schemeClr val="tx2"/>
                </a:solidFill>
              </a:rPr>
              <a:t>General management class has highest</a:t>
            </a:r>
          </a:p>
          <a:p>
            <a:pPr marL="0" indent="0">
              <a:buNone/>
            </a:pPr>
            <a:r>
              <a:rPr lang="en-IN" sz="1800" dirty="0">
                <a:solidFill>
                  <a:schemeClr val="tx2"/>
                </a:solidFill>
              </a:rPr>
              <a:t>Average salary.</a:t>
            </a:r>
          </a:p>
          <a:p>
            <a:pPr marL="0" indent="0">
              <a:buNone/>
            </a:pPr>
            <a:endParaRPr lang="en-IN" sz="1800" dirty="0">
              <a:solidFill>
                <a:schemeClr val="tx2"/>
              </a:solidFill>
            </a:endParaRPr>
          </a:p>
          <a:p>
            <a:endParaRPr lang="en-IN" sz="1800" dirty="0">
              <a:solidFill>
                <a:schemeClr val="tx2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1CBE450-0F97-2FDA-CF7E-5EA06612FF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2772592"/>
              </p:ext>
            </p:extLst>
          </p:nvPr>
        </p:nvGraphicFramePr>
        <p:xfrm>
          <a:off x="7708392" y="1700784"/>
          <a:ext cx="4142232" cy="4379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93502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08953E74-D241-4DDF-8508-F0365EA13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C3C901A-B2F4-4A3C-BCDD-7C8D587EC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2371134"/>
          </a:xfrm>
          <a:custGeom>
            <a:avLst/>
            <a:gdLst>
              <a:gd name="connsiteX0" fmla="*/ 0 w 12192000"/>
              <a:gd name="connsiteY0" fmla="*/ 0 h 2515690"/>
              <a:gd name="connsiteX1" fmla="*/ 170442 w 12192000"/>
              <a:gd name="connsiteY1" fmla="*/ 96074 h 2515690"/>
              <a:gd name="connsiteX2" fmla="*/ 424739 w 12192000"/>
              <a:gd name="connsiteY2" fmla="*/ 224865 h 2515690"/>
              <a:gd name="connsiteX3" fmla="*/ 748273 w 12192000"/>
              <a:gd name="connsiteY3" fmla="*/ 373939 h 2515690"/>
              <a:gd name="connsiteX4" fmla="*/ 1037058 w 12192000"/>
              <a:gd name="connsiteY4" fmla="*/ 499994 h 2515690"/>
              <a:gd name="connsiteX5" fmla="*/ 1101312 w 12192000"/>
              <a:gd name="connsiteY5" fmla="*/ 428540 h 2515690"/>
              <a:gd name="connsiteX6" fmla="*/ 1367071 w 12192000"/>
              <a:gd name="connsiteY6" fmla="*/ 516118 h 2515690"/>
              <a:gd name="connsiteX7" fmla="*/ 2189943 w 12192000"/>
              <a:gd name="connsiteY7" fmla="*/ 794533 h 2515690"/>
              <a:gd name="connsiteX8" fmla="*/ 2390329 w 12192000"/>
              <a:gd name="connsiteY8" fmla="*/ 920897 h 2515690"/>
              <a:gd name="connsiteX9" fmla="*/ 2459570 w 12192000"/>
              <a:gd name="connsiteY9" fmla="*/ 983740 h 2515690"/>
              <a:gd name="connsiteX10" fmla="*/ 2503252 w 12192000"/>
              <a:gd name="connsiteY10" fmla="*/ 1000151 h 2515690"/>
              <a:gd name="connsiteX11" fmla="*/ 2503252 w 12192000"/>
              <a:gd name="connsiteY11" fmla="*/ 1008273 h 2515690"/>
              <a:gd name="connsiteX12" fmla="*/ 2511191 w 12192000"/>
              <a:gd name="connsiteY12" fmla="*/ 1009499 h 2515690"/>
              <a:gd name="connsiteX13" fmla="*/ 2565029 w 12192000"/>
              <a:gd name="connsiteY13" fmla="*/ 1015977 h 2515690"/>
              <a:gd name="connsiteX14" fmla="*/ 2593745 w 12192000"/>
              <a:gd name="connsiteY14" fmla="*/ 1019963 h 2515690"/>
              <a:gd name="connsiteX15" fmla="*/ 2591015 w 12192000"/>
              <a:gd name="connsiteY15" fmla="*/ 1019651 h 2515690"/>
              <a:gd name="connsiteX16" fmla="*/ 2590137 w 12192000"/>
              <a:gd name="connsiteY16" fmla="*/ 1019549 h 2515690"/>
              <a:gd name="connsiteX17" fmla="*/ 2589021 w 12192000"/>
              <a:gd name="connsiteY17" fmla="*/ 1019424 h 2515690"/>
              <a:gd name="connsiteX18" fmla="*/ 2591015 w 12192000"/>
              <a:gd name="connsiteY18" fmla="*/ 1019651 h 2515690"/>
              <a:gd name="connsiteX19" fmla="*/ 2602385 w 12192000"/>
              <a:gd name="connsiteY19" fmla="*/ 1020975 h 2515690"/>
              <a:gd name="connsiteX20" fmla="*/ 2614445 w 12192000"/>
              <a:gd name="connsiteY20" fmla="*/ 1022389 h 2515690"/>
              <a:gd name="connsiteX21" fmla="*/ 2614445 w 12192000"/>
              <a:gd name="connsiteY21" fmla="*/ 1020966 h 2515690"/>
              <a:gd name="connsiteX22" fmla="*/ 2676661 w 12192000"/>
              <a:gd name="connsiteY22" fmla="*/ 1029355 h 2515690"/>
              <a:gd name="connsiteX23" fmla="*/ 2788597 w 12192000"/>
              <a:gd name="connsiteY23" fmla="*/ 1048926 h 2515690"/>
              <a:gd name="connsiteX24" fmla="*/ 2812742 w 12192000"/>
              <a:gd name="connsiteY24" fmla="*/ 1057667 h 2515690"/>
              <a:gd name="connsiteX25" fmla="*/ 2970201 w 12192000"/>
              <a:gd name="connsiteY25" fmla="*/ 949091 h 2515690"/>
              <a:gd name="connsiteX26" fmla="*/ 3030610 w 12192000"/>
              <a:gd name="connsiteY26" fmla="*/ 1049340 h 2515690"/>
              <a:gd name="connsiteX27" fmla="*/ 3058913 w 12192000"/>
              <a:gd name="connsiteY27" fmla="*/ 1048085 h 2515690"/>
              <a:gd name="connsiteX28" fmla="*/ 3072697 w 12192000"/>
              <a:gd name="connsiteY28" fmla="*/ 1045316 h 2515690"/>
              <a:gd name="connsiteX29" fmla="*/ 3083305 w 12192000"/>
              <a:gd name="connsiteY29" fmla="*/ 1040550 h 2515690"/>
              <a:gd name="connsiteX30" fmla="*/ 3125603 w 12192000"/>
              <a:gd name="connsiteY30" fmla="*/ 1004583 h 2515690"/>
              <a:gd name="connsiteX31" fmla="*/ 3385106 w 12192000"/>
              <a:gd name="connsiteY31" fmla="*/ 1042233 h 2515690"/>
              <a:gd name="connsiteX32" fmla="*/ 3424945 w 12192000"/>
              <a:gd name="connsiteY32" fmla="*/ 1065268 h 2515690"/>
              <a:gd name="connsiteX33" fmla="*/ 3436948 w 12192000"/>
              <a:gd name="connsiteY33" fmla="*/ 1068018 h 2515690"/>
              <a:gd name="connsiteX34" fmla="*/ 3466714 w 12192000"/>
              <a:gd name="connsiteY34" fmla="*/ 1063419 h 2515690"/>
              <a:gd name="connsiteX35" fmla="*/ 3550909 w 12192000"/>
              <a:gd name="connsiteY35" fmla="*/ 1044511 h 2515690"/>
              <a:gd name="connsiteX36" fmla="*/ 3555900 w 12192000"/>
              <a:gd name="connsiteY36" fmla="*/ 1041996 h 2515690"/>
              <a:gd name="connsiteX37" fmla="*/ 3625978 w 12192000"/>
              <a:gd name="connsiteY37" fmla="*/ 1023459 h 2515690"/>
              <a:gd name="connsiteX38" fmla="*/ 3632465 w 12192000"/>
              <a:gd name="connsiteY38" fmla="*/ 1023522 h 2515690"/>
              <a:gd name="connsiteX39" fmla="*/ 3649063 w 12192000"/>
              <a:gd name="connsiteY39" fmla="*/ 1018726 h 2515690"/>
              <a:gd name="connsiteX40" fmla="*/ 3805954 w 12192000"/>
              <a:gd name="connsiteY40" fmla="*/ 917517 h 2515690"/>
              <a:gd name="connsiteX41" fmla="*/ 4020506 w 12192000"/>
              <a:gd name="connsiteY41" fmla="*/ 816231 h 2515690"/>
              <a:gd name="connsiteX42" fmla="*/ 4233682 w 12192000"/>
              <a:gd name="connsiteY42" fmla="*/ 799511 h 2515690"/>
              <a:gd name="connsiteX43" fmla="*/ 4306552 w 12192000"/>
              <a:gd name="connsiteY43" fmla="*/ 610207 h 2515690"/>
              <a:gd name="connsiteX44" fmla="*/ 4816604 w 12192000"/>
              <a:gd name="connsiteY44" fmla="*/ 773163 h 2515690"/>
              <a:gd name="connsiteX45" fmla="*/ 4916502 w 12192000"/>
              <a:gd name="connsiteY45" fmla="*/ 788104 h 2515690"/>
              <a:gd name="connsiteX46" fmla="*/ 5224415 w 12192000"/>
              <a:gd name="connsiteY46" fmla="*/ 674418 h 2515690"/>
              <a:gd name="connsiteX47" fmla="*/ 5274077 w 12192000"/>
              <a:gd name="connsiteY47" fmla="*/ 655978 h 2515690"/>
              <a:gd name="connsiteX48" fmla="*/ 5371217 w 12192000"/>
              <a:gd name="connsiteY48" fmla="*/ 614372 h 2515690"/>
              <a:gd name="connsiteX49" fmla="*/ 5364523 w 12192000"/>
              <a:gd name="connsiteY49" fmla="*/ 502501 h 2515690"/>
              <a:gd name="connsiteX50" fmla="*/ 5457871 w 12192000"/>
              <a:gd name="connsiteY50" fmla="*/ 558285 h 2515690"/>
              <a:gd name="connsiteX51" fmla="*/ 5750580 w 12192000"/>
              <a:gd name="connsiteY51" fmla="*/ 663503 h 2515690"/>
              <a:gd name="connsiteX52" fmla="*/ 5976618 w 12192000"/>
              <a:gd name="connsiteY52" fmla="*/ 582652 h 2515690"/>
              <a:gd name="connsiteX53" fmla="*/ 6009346 w 12192000"/>
              <a:gd name="connsiteY53" fmla="*/ 559470 h 2515690"/>
              <a:gd name="connsiteX54" fmla="*/ 6069735 w 12192000"/>
              <a:gd name="connsiteY54" fmla="*/ 587803 h 2515690"/>
              <a:gd name="connsiteX55" fmla="*/ 6270319 w 12192000"/>
              <a:gd name="connsiteY55" fmla="*/ 643982 h 2515690"/>
              <a:gd name="connsiteX56" fmla="*/ 6406781 w 12192000"/>
              <a:gd name="connsiteY56" fmla="*/ 672327 h 2515690"/>
              <a:gd name="connsiteX57" fmla="*/ 6469508 w 12192000"/>
              <a:gd name="connsiteY57" fmla="*/ 708574 h 2515690"/>
              <a:gd name="connsiteX58" fmla="*/ 6515869 w 12192000"/>
              <a:gd name="connsiteY58" fmla="*/ 715738 h 2515690"/>
              <a:gd name="connsiteX59" fmla="*/ 6725938 w 12192000"/>
              <a:gd name="connsiteY59" fmla="*/ 691128 h 2515690"/>
              <a:gd name="connsiteX60" fmla="*/ 6778240 w 12192000"/>
              <a:gd name="connsiteY60" fmla="*/ 678998 h 2515690"/>
              <a:gd name="connsiteX61" fmla="*/ 6806944 w 12192000"/>
              <a:gd name="connsiteY61" fmla="*/ 646178 h 2515690"/>
              <a:gd name="connsiteX62" fmla="*/ 6830632 w 12192000"/>
              <a:gd name="connsiteY62" fmla="*/ 633915 h 2515690"/>
              <a:gd name="connsiteX63" fmla="*/ 6858072 w 12192000"/>
              <a:gd name="connsiteY63" fmla="*/ 646178 h 2515690"/>
              <a:gd name="connsiteX64" fmla="*/ 6891322 w 12192000"/>
              <a:gd name="connsiteY64" fmla="*/ 678998 h 2515690"/>
              <a:gd name="connsiteX65" fmla="*/ 6951905 w 12192000"/>
              <a:gd name="connsiteY65" fmla="*/ 691128 h 2515690"/>
              <a:gd name="connsiteX66" fmla="*/ 7195246 w 12192000"/>
              <a:gd name="connsiteY66" fmla="*/ 715738 h 2515690"/>
              <a:gd name="connsiteX67" fmla="*/ 7248949 w 12192000"/>
              <a:gd name="connsiteY67" fmla="*/ 708574 h 2515690"/>
              <a:gd name="connsiteX68" fmla="*/ 7321609 w 12192000"/>
              <a:gd name="connsiteY68" fmla="*/ 672327 h 2515690"/>
              <a:gd name="connsiteX69" fmla="*/ 7479684 w 12192000"/>
              <a:gd name="connsiteY69" fmla="*/ 643982 h 2515690"/>
              <a:gd name="connsiteX70" fmla="*/ 7712035 w 12192000"/>
              <a:gd name="connsiteY70" fmla="*/ 587803 h 2515690"/>
              <a:gd name="connsiteX71" fmla="*/ 7781987 w 12192000"/>
              <a:gd name="connsiteY71" fmla="*/ 559470 h 2515690"/>
              <a:gd name="connsiteX72" fmla="*/ 7819900 w 12192000"/>
              <a:gd name="connsiteY72" fmla="*/ 582652 h 2515690"/>
              <a:gd name="connsiteX73" fmla="*/ 8081736 w 12192000"/>
              <a:gd name="connsiteY73" fmla="*/ 663503 h 2515690"/>
              <a:gd name="connsiteX74" fmla="*/ 8420801 w 12192000"/>
              <a:gd name="connsiteY74" fmla="*/ 558285 h 2515690"/>
              <a:gd name="connsiteX75" fmla="*/ 8528933 w 12192000"/>
              <a:gd name="connsiteY75" fmla="*/ 502501 h 2515690"/>
              <a:gd name="connsiteX76" fmla="*/ 8521178 w 12192000"/>
              <a:gd name="connsiteY76" fmla="*/ 614372 h 2515690"/>
              <a:gd name="connsiteX77" fmla="*/ 8633702 w 12192000"/>
              <a:gd name="connsiteY77" fmla="*/ 655978 h 2515690"/>
              <a:gd name="connsiteX78" fmla="*/ 8691231 w 12192000"/>
              <a:gd name="connsiteY78" fmla="*/ 674418 h 2515690"/>
              <a:gd name="connsiteX79" fmla="*/ 9047908 w 12192000"/>
              <a:gd name="connsiteY79" fmla="*/ 788104 h 2515690"/>
              <a:gd name="connsiteX80" fmla="*/ 9163628 w 12192000"/>
              <a:gd name="connsiteY80" fmla="*/ 773163 h 2515690"/>
              <a:gd name="connsiteX81" fmla="*/ 9754459 w 12192000"/>
              <a:gd name="connsiteY81" fmla="*/ 610207 h 2515690"/>
              <a:gd name="connsiteX82" fmla="*/ 9838868 w 12192000"/>
              <a:gd name="connsiteY82" fmla="*/ 799511 h 2515690"/>
              <a:gd name="connsiteX83" fmla="*/ 10085808 w 12192000"/>
              <a:gd name="connsiteY83" fmla="*/ 816231 h 2515690"/>
              <a:gd name="connsiteX84" fmla="*/ 10334338 w 12192000"/>
              <a:gd name="connsiteY84" fmla="*/ 917517 h 2515690"/>
              <a:gd name="connsiteX85" fmla="*/ 10516076 w 12192000"/>
              <a:gd name="connsiteY85" fmla="*/ 1018726 h 2515690"/>
              <a:gd name="connsiteX86" fmla="*/ 10535302 w 12192000"/>
              <a:gd name="connsiteY86" fmla="*/ 1023522 h 2515690"/>
              <a:gd name="connsiteX87" fmla="*/ 10542819 w 12192000"/>
              <a:gd name="connsiteY87" fmla="*/ 1023458 h 2515690"/>
              <a:gd name="connsiteX88" fmla="*/ 10623994 w 12192000"/>
              <a:gd name="connsiteY88" fmla="*/ 1041996 h 2515690"/>
              <a:gd name="connsiteX89" fmla="*/ 10629774 w 12192000"/>
              <a:gd name="connsiteY89" fmla="*/ 1044511 h 2515690"/>
              <a:gd name="connsiteX90" fmla="*/ 10727305 w 12192000"/>
              <a:gd name="connsiteY90" fmla="*/ 1063419 h 2515690"/>
              <a:gd name="connsiteX91" fmla="*/ 10761785 w 12192000"/>
              <a:gd name="connsiteY91" fmla="*/ 1068017 h 2515690"/>
              <a:gd name="connsiteX92" fmla="*/ 10775688 w 12192000"/>
              <a:gd name="connsiteY92" fmla="*/ 1065268 h 2515690"/>
              <a:gd name="connsiteX93" fmla="*/ 10821837 w 12192000"/>
              <a:gd name="connsiteY93" fmla="*/ 1042232 h 2515690"/>
              <a:gd name="connsiteX94" fmla="*/ 11122438 w 12192000"/>
              <a:gd name="connsiteY94" fmla="*/ 1004583 h 2515690"/>
              <a:gd name="connsiteX95" fmla="*/ 11171433 w 12192000"/>
              <a:gd name="connsiteY95" fmla="*/ 1040550 h 2515690"/>
              <a:gd name="connsiteX96" fmla="*/ 11183724 w 12192000"/>
              <a:gd name="connsiteY96" fmla="*/ 1045316 h 2515690"/>
              <a:gd name="connsiteX97" fmla="*/ 11199690 w 12192000"/>
              <a:gd name="connsiteY97" fmla="*/ 1048085 h 2515690"/>
              <a:gd name="connsiteX98" fmla="*/ 11232475 w 12192000"/>
              <a:gd name="connsiteY98" fmla="*/ 1049340 h 2515690"/>
              <a:gd name="connsiteX99" fmla="*/ 11302451 w 12192000"/>
              <a:gd name="connsiteY99" fmla="*/ 949091 h 2515690"/>
              <a:gd name="connsiteX100" fmla="*/ 11484849 w 12192000"/>
              <a:gd name="connsiteY100" fmla="*/ 1057667 h 2515690"/>
              <a:gd name="connsiteX101" fmla="*/ 11512818 w 12192000"/>
              <a:gd name="connsiteY101" fmla="*/ 1048926 h 2515690"/>
              <a:gd name="connsiteX102" fmla="*/ 11642481 w 12192000"/>
              <a:gd name="connsiteY102" fmla="*/ 1029355 h 2515690"/>
              <a:gd name="connsiteX103" fmla="*/ 11714551 w 12192000"/>
              <a:gd name="connsiteY103" fmla="*/ 1020966 h 2515690"/>
              <a:gd name="connsiteX104" fmla="*/ 11714551 w 12192000"/>
              <a:gd name="connsiteY104" fmla="*/ 1022389 h 2515690"/>
              <a:gd name="connsiteX105" fmla="*/ 11728519 w 12192000"/>
              <a:gd name="connsiteY105" fmla="*/ 1020975 h 2515690"/>
              <a:gd name="connsiteX106" fmla="*/ 11741691 w 12192000"/>
              <a:gd name="connsiteY106" fmla="*/ 1019651 h 2515690"/>
              <a:gd name="connsiteX107" fmla="*/ 11743999 w 12192000"/>
              <a:gd name="connsiteY107" fmla="*/ 1019424 h 2515690"/>
              <a:gd name="connsiteX108" fmla="*/ 11742709 w 12192000"/>
              <a:gd name="connsiteY108" fmla="*/ 1019549 h 2515690"/>
              <a:gd name="connsiteX109" fmla="*/ 11741691 w 12192000"/>
              <a:gd name="connsiteY109" fmla="*/ 1019651 h 2515690"/>
              <a:gd name="connsiteX110" fmla="*/ 11738529 w 12192000"/>
              <a:gd name="connsiteY110" fmla="*/ 1019963 h 2515690"/>
              <a:gd name="connsiteX111" fmla="*/ 11771791 w 12192000"/>
              <a:gd name="connsiteY111" fmla="*/ 1015977 h 2515690"/>
              <a:gd name="connsiteX112" fmla="*/ 11834157 w 12192000"/>
              <a:gd name="connsiteY112" fmla="*/ 1009499 h 2515690"/>
              <a:gd name="connsiteX113" fmla="*/ 11843354 w 12192000"/>
              <a:gd name="connsiteY113" fmla="*/ 1008273 h 2515690"/>
              <a:gd name="connsiteX114" fmla="*/ 11843354 w 12192000"/>
              <a:gd name="connsiteY114" fmla="*/ 1000151 h 2515690"/>
              <a:gd name="connsiteX115" fmla="*/ 11893955 w 12192000"/>
              <a:gd name="connsiteY115" fmla="*/ 983740 h 2515690"/>
              <a:gd name="connsiteX116" fmla="*/ 11974160 w 12192000"/>
              <a:gd name="connsiteY116" fmla="*/ 920897 h 2515690"/>
              <a:gd name="connsiteX117" fmla="*/ 12143531 w 12192000"/>
              <a:gd name="connsiteY117" fmla="*/ 823664 h 2515690"/>
              <a:gd name="connsiteX118" fmla="*/ 12192000 w 12192000"/>
              <a:gd name="connsiteY118" fmla="*/ 801163 h 2515690"/>
              <a:gd name="connsiteX119" fmla="*/ 12192000 w 12192000"/>
              <a:gd name="connsiteY119" fmla="*/ 2515690 h 2515690"/>
              <a:gd name="connsiteX120" fmla="*/ 0 w 12192000"/>
              <a:gd name="connsiteY120" fmla="*/ 2515690 h 2515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</a:cxnLst>
            <a:rect l="l" t="t" r="r" b="b"/>
            <a:pathLst>
              <a:path w="12192000" h="2515690">
                <a:moveTo>
                  <a:pt x="0" y="0"/>
                </a:moveTo>
                <a:lnTo>
                  <a:pt x="170442" y="96074"/>
                </a:lnTo>
                <a:cubicBezTo>
                  <a:pt x="323315" y="179510"/>
                  <a:pt x="418777" y="223899"/>
                  <a:pt x="424739" y="224865"/>
                </a:cubicBezTo>
                <a:cubicBezTo>
                  <a:pt x="573781" y="248496"/>
                  <a:pt x="654649" y="314572"/>
                  <a:pt x="748273" y="373939"/>
                </a:cubicBezTo>
                <a:cubicBezTo>
                  <a:pt x="830321" y="425631"/>
                  <a:pt x="917271" y="480784"/>
                  <a:pt x="1037058" y="499994"/>
                </a:cubicBezTo>
                <a:cubicBezTo>
                  <a:pt x="1195925" y="525362"/>
                  <a:pt x="1048105" y="445478"/>
                  <a:pt x="1101312" y="428540"/>
                </a:cubicBezTo>
                <a:cubicBezTo>
                  <a:pt x="1188473" y="458169"/>
                  <a:pt x="1274625" y="505369"/>
                  <a:pt x="1367071" y="516118"/>
                </a:cubicBezTo>
                <a:cubicBezTo>
                  <a:pt x="1701323" y="554463"/>
                  <a:pt x="1964451" y="648887"/>
                  <a:pt x="2189943" y="794533"/>
                </a:cubicBezTo>
                <a:cubicBezTo>
                  <a:pt x="2255082" y="836300"/>
                  <a:pt x="2357481" y="862342"/>
                  <a:pt x="2390329" y="920897"/>
                </a:cubicBezTo>
                <a:cubicBezTo>
                  <a:pt x="2406050" y="949359"/>
                  <a:pt x="2430126" y="969285"/>
                  <a:pt x="2459570" y="983740"/>
                </a:cubicBezTo>
                <a:lnTo>
                  <a:pt x="2503252" y="1000151"/>
                </a:lnTo>
                <a:lnTo>
                  <a:pt x="2503252" y="1008273"/>
                </a:lnTo>
                <a:lnTo>
                  <a:pt x="2511191" y="1009499"/>
                </a:lnTo>
                <a:cubicBezTo>
                  <a:pt x="2529847" y="1011974"/>
                  <a:pt x="2562849" y="1015701"/>
                  <a:pt x="2565029" y="1015977"/>
                </a:cubicBezTo>
                <a:cubicBezTo>
                  <a:pt x="2610845" y="1021778"/>
                  <a:pt x="2601577" y="1020837"/>
                  <a:pt x="2593745" y="1019963"/>
                </a:cubicBezTo>
                <a:lnTo>
                  <a:pt x="2591015" y="1019651"/>
                </a:lnTo>
                <a:lnTo>
                  <a:pt x="2590137" y="1019549"/>
                </a:lnTo>
                <a:cubicBezTo>
                  <a:pt x="2588203" y="1019326"/>
                  <a:pt x="2588125" y="1019321"/>
                  <a:pt x="2589021" y="1019424"/>
                </a:cubicBezTo>
                <a:lnTo>
                  <a:pt x="2591015" y="1019651"/>
                </a:lnTo>
                <a:lnTo>
                  <a:pt x="2602385" y="1020975"/>
                </a:lnTo>
                <a:lnTo>
                  <a:pt x="2614445" y="1022389"/>
                </a:lnTo>
                <a:lnTo>
                  <a:pt x="2614445" y="1020966"/>
                </a:lnTo>
                <a:lnTo>
                  <a:pt x="2676661" y="1029355"/>
                </a:lnTo>
                <a:cubicBezTo>
                  <a:pt x="2715592" y="1034194"/>
                  <a:pt x="2753901" y="1039695"/>
                  <a:pt x="2788597" y="1048926"/>
                </a:cubicBezTo>
                <a:lnTo>
                  <a:pt x="2812742" y="1057667"/>
                </a:lnTo>
                <a:lnTo>
                  <a:pt x="2970201" y="949091"/>
                </a:lnTo>
                <a:cubicBezTo>
                  <a:pt x="3052785" y="982961"/>
                  <a:pt x="2996105" y="1020057"/>
                  <a:pt x="3030610" y="1049340"/>
                </a:cubicBezTo>
                <a:cubicBezTo>
                  <a:pt x="3039005" y="1048442"/>
                  <a:pt x="3049621" y="1048500"/>
                  <a:pt x="3058913" y="1048085"/>
                </a:cubicBezTo>
                <a:lnTo>
                  <a:pt x="3072697" y="1045316"/>
                </a:lnTo>
                <a:lnTo>
                  <a:pt x="3083305" y="1040550"/>
                </a:lnTo>
                <a:lnTo>
                  <a:pt x="3125603" y="1004583"/>
                </a:lnTo>
                <a:cubicBezTo>
                  <a:pt x="3221669" y="925596"/>
                  <a:pt x="3242489" y="937564"/>
                  <a:pt x="3385106" y="1042233"/>
                </a:cubicBezTo>
                <a:cubicBezTo>
                  <a:pt x="3399403" y="1052670"/>
                  <a:pt x="3412529" y="1060209"/>
                  <a:pt x="3424945" y="1065268"/>
                </a:cubicBezTo>
                <a:lnTo>
                  <a:pt x="3436948" y="1068018"/>
                </a:lnTo>
                <a:lnTo>
                  <a:pt x="3466714" y="1063419"/>
                </a:lnTo>
                <a:lnTo>
                  <a:pt x="3550909" y="1044511"/>
                </a:lnTo>
                <a:lnTo>
                  <a:pt x="3555900" y="1041996"/>
                </a:lnTo>
                <a:cubicBezTo>
                  <a:pt x="3573827" y="1033454"/>
                  <a:pt x="3594382" y="1025941"/>
                  <a:pt x="3625978" y="1023459"/>
                </a:cubicBezTo>
                <a:lnTo>
                  <a:pt x="3632465" y="1023522"/>
                </a:lnTo>
                <a:lnTo>
                  <a:pt x="3649063" y="1018726"/>
                </a:lnTo>
                <a:cubicBezTo>
                  <a:pt x="3741849" y="989371"/>
                  <a:pt x="3810578" y="953657"/>
                  <a:pt x="3805954" y="917517"/>
                </a:cubicBezTo>
                <a:cubicBezTo>
                  <a:pt x="4031729" y="953901"/>
                  <a:pt x="4031729" y="953901"/>
                  <a:pt x="4020506" y="816231"/>
                </a:cubicBezTo>
                <a:cubicBezTo>
                  <a:pt x="4171643" y="865324"/>
                  <a:pt x="4206308" y="864422"/>
                  <a:pt x="4233682" y="799511"/>
                </a:cubicBezTo>
                <a:cubicBezTo>
                  <a:pt x="4260226" y="737017"/>
                  <a:pt x="4254728" y="668575"/>
                  <a:pt x="4306552" y="610207"/>
                </a:cubicBezTo>
                <a:cubicBezTo>
                  <a:pt x="4495313" y="657923"/>
                  <a:pt x="4699922" y="667347"/>
                  <a:pt x="4816604" y="773163"/>
                </a:cubicBezTo>
                <a:cubicBezTo>
                  <a:pt x="4834734" y="789836"/>
                  <a:pt x="4890507" y="799946"/>
                  <a:pt x="4916502" y="788104"/>
                </a:cubicBezTo>
                <a:cubicBezTo>
                  <a:pt x="5013526" y="746101"/>
                  <a:pt x="5238129" y="796871"/>
                  <a:pt x="5224415" y="674418"/>
                </a:cubicBezTo>
                <a:cubicBezTo>
                  <a:pt x="5223051" y="659300"/>
                  <a:pt x="5240524" y="644890"/>
                  <a:pt x="5274077" y="655978"/>
                </a:cubicBezTo>
                <a:cubicBezTo>
                  <a:pt x="5388582" y="694066"/>
                  <a:pt x="5367022" y="644784"/>
                  <a:pt x="5371217" y="614372"/>
                </a:cubicBezTo>
                <a:cubicBezTo>
                  <a:pt x="5375856" y="577567"/>
                  <a:pt x="5319010" y="537578"/>
                  <a:pt x="5364523" y="502501"/>
                </a:cubicBezTo>
                <a:cubicBezTo>
                  <a:pt x="5425408" y="508891"/>
                  <a:pt x="5433299" y="538191"/>
                  <a:pt x="5457871" y="558285"/>
                </a:cubicBezTo>
                <a:cubicBezTo>
                  <a:pt x="5530352" y="617005"/>
                  <a:pt x="5609566" y="664386"/>
                  <a:pt x="5750580" y="663503"/>
                </a:cubicBezTo>
                <a:cubicBezTo>
                  <a:pt x="5864519" y="662926"/>
                  <a:pt x="5966527" y="666650"/>
                  <a:pt x="5976618" y="582652"/>
                </a:cubicBezTo>
                <a:cubicBezTo>
                  <a:pt x="5978145" y="569455"/>
                  <a:pt x="5990792" y="562346"/>
                  <a:pt x="6009346" y="559470"/>
                </a:cubicBezTo>
                <a:cubicBezTo>
                  <a:pt x="6030639" y="568485"/>
                  <a:pt x="6052592" y="577083"/>
                  <a:pt x="6069735" y="587803"/>
                </a:cubicBezTo>
                <a:cubicBezTo>
                  <a:pt x="6126182" y="623812"/>
                  <a:pt x="6196945" y="634730"/>
                  <a:pt x="6270319" y="643982"/>
                </a:cubicBezTo>
                <a:cubicBezTo>
                  <a:pt x="6317101" y="649940"/>
                  <a:pt x="6363466" y="657107"/>
                  <a:pt x="6406781" y="672327"/>
                </a:cubicBezTo>
                <a:cubicBezTo>
                  <a:pt x="6433586" y="681598"/>
                  <a:pt x="6454928" y="693402"/>
                  <a:pt x="6469508" y="708574"/>
                </a:cubicBezTo>
                <a:cubicBezTo>
                  <a:pt x="6482729" y="721786"/>
                  <a:pt x="6496225" y="725422"/>
                  <a:pt x="6515869" y="715738"/>
                </a:cubicBezTo>
                <a:cubicBezTo>
                  <a:pt x="6572200" y="688353"/>
                  <a:pt x="6639257" y="676241"/>
                  <a:pt x="6725938" y="691128"/>
                </a:cubicBezTo>
                <a:cubicBezTo>
                  <a:pt x="6752109" y="695629"/>
                  <a:pt x="6772625" y="691505"/>
                  <a:pt x="6778240" y="678998"/>
                </a:cubicBezTo>
                <a:cubicBezTo>
                  <a:pt x="6784286" y="665981"/>
                  <a:pt x="6794269" y="655280"/>
                  <a:pt x="6806944" y="646178"/>
                </a:cubicBezTo>
                <a:lnTo>
                  <a:pt x="6830632" y="633915"/>
                </a:lnTo>
                <a:lnTo>
                  <a:pt x="6858072" y="646178"/>
                </a:lnTo>
                <a:cubicBezTo>
                  <a:pt x="6872754" y="655280"/>
                  <a:pt x="6884317" y="665981"/>
                  <a:pt x="6891322" y="678998"/>
                </a:cubicBezTo>
                <a:cubicBezTo>
                  <a:pt x="6897826" y="691505"/>
                  <a:pt x="6921592" y="695629"/>
                  <a:pt x="6951905" y="691128"/>
                </a:cubicBezTo>
                <a:cubicBezTo>
                  <a:pt x="7052317" y="676241"/>
                  <a:pt x="7129994" y="688353"/>
                  <a:pt x="7195246" y="715738"/>
                </a:cubicBezTo>
                <a:cubicBezTo>
                  <a:pt x="7217999" y="725422"/>
                  <a:pt x="7233634" y="721786"/>
                  <a:pt x="7248949" y="708574"/>
                </a:cubicBezTo>
                <a:cubicBezTo>
                  <a:pt x="7265838" y="693402"/>
                  <a:pt x="7290560" y="681598"/>
                  <a:pt x="7321609" y="672327"/>
                </a:cubicBezTo>
                <a:cubicBezTo>
                  <a:pt x="7371785" y="657107"/>
                  <a:pt x="7425493" y="649940"/>
                  <a:pt x="7479684" y="643982"/>
                </a:cubicBezTo>
                <a:cubicBezTo>
                  <a:pt x="7564679" y="634730"/>
                  <a:pt x="7646649" y="623812"/>
                  <a:pt x="7712035" y="587803"/>
                </a:cubicBezTo>
                <a:cubicBezTo>
                  <a:pt x="7731892" y="577083"/>
                  <a:pt x="7757322" y="568485"/>
                  <a:pt x="7781987" y="559470"/>
                </a:cubicBezTo>
                <a:cubicBezTo>
                  <a:pt x="7803481" y="562346"/>
                  <a:pt x="7818130" y="569455"/>
                  <a:pt x="7819900" y="582652"/>
                </a:cubicBezTo>
                <a:cubicBezTo>
                  <a:pt x="7831588" y="666650"/>
                  <a:pt x="7949751" y="662926"/>
                  <a:pt x="8081736" y="663503"/>
                </a:cubicBezTo>
                <a:cubicBezTo>
                  <a:pt x="8245081" y="664386"/>
                  <a:pt x="8336842" y="617005"/>
                  <a:pt x="8420801" y="558285"/>
                </a:cubicBezTo>
                <a:cubicBezTo>
                  <a:pt x="8449265" y="538191"/>
                  <a:pt x="8458404" y="508890"/>
                  <a:pt x="8528933" y="502501"/>
                </a:cubicBezTo>
                <a:cubicBezTo>
                  <a:pt x="8581654" y="537578"/>
                  <a:pt x="8515805" y="577567"/>
                  <a:pt x="8521178" y="614372"/>
                </a:cubicBezTo>
                <a:cubicBezTo>
                  <a:pt x="8526038" y="644784"/>
                  <a:pt x="8501063" y="694066"/>
                  <a:pt x="8633702" y="655978"/>
                </a:cubicBezTo>
                <a:cubicBezTo>
                  <a:pt x="8672570" y="644890"/>
                  <a:pt x="8692811" y="659300"/>
                  <a:pt x="8691231" y="674418"/>
                </a:cubicBezTo>
                <a:cubicBezTo>
                  <a:pt x="8675345" y="796871"/>
                  <a:pt x="8935518" y="746101"/>
                  <a:pt x="9047908" y="788104"/>
                </a:cubicBezTo>
                <a:cubicBezTo>
                  <a:pt x="9078021" y="799946"/>
                  <a:pt x="9142627" y="789836"/>
                  <a:pt x="9163628" y="773163"/>
                </a:cubicBezTo>
                <a:cubicBezTo>
                  <a:pt x="9298789" y="667347"/>
                  <a:pt x="9535801" y="657923"/>
                  <a:pt x="9754459" y="610207"/>
                </a:cubicBezTo>
                <a:cubicBezTo>
                  <a:pt x="9814490" y="668575"/>
                  <a:pt x="9808123" y="737017"/>
                  <a:pt x="9838868" y="799511"/>
                </a:cubicBezTo>
                <a:cubicBezTo>
                  <a:pt x="9870579" y="864422"/>
                  <a:pt x="9910733" y="865324"/>
                  <a:pt x="10085808" y="816231"/>
                </a:cubicBezTo>
                <a:cubicBezTo>
                  <a:pt x="10072804" y="953901"/>
                  <a:pt x="10072804" y="953901"/>
                  <a:pt x="10334338" y="917517"/>
                </a:cubicBezTo>
                <a:cubicBezTo>
                  <a:pt x="10328982" y="953657"/>
                  <a:pt x="10408594" y="989371"/>
                  <a:pt x="10516076" y="1018726"/>
                </a:cubicBezTo>
                <a:lnTo>
                  <a:pt x="10535302" y="1023522"/>
                </a:lnTo>
                <a:lnTo>
                  <a:pt x="10542819" y="1023458"/>
                </a:lnTo>
                <a:cubicBezTo>
                  <a:pt x="10579419" y="1025941"/>
                  <a:pt x="10603227" y="1033454"/>
                  <a:pt x="10623994" y="1041996"/>
                </a:cubicBezTo>
                <a:lnTo>
                  <a:pt x="10629774" y="1044511"/>
                </a:lnTo>
                <a:lnTo>
                  <a:pt x="10727305" y="1063419"/>
                </a:lnTo>
                <a:lnTo>
                  <a:pt x="10761785" y="1068017"/>
                </a:lnTo>
                <a:lnTo>
                  <a:pt x="10775688" y="1065268"/>
                </a:lnTo>
                <a:cubicBezTo>
                  <a:pt x="10790070" y="1060209"/>
                  <a:pt x="10805275" y="1052670"/>
                  <a:pt x="10821837" y="1042232"/>
                </a:cubicBezTo>
                <a:cubicBezTo>
                  <a:pt x="10987041" y="937564"/>
                  <a:pt x="11011156" y="925596"/>
                  <a:pt x="11122438" y="1004583"/>
                </a:cubicBezTo>
                <a:lnTo>
                  <a:pt x="11171433" y="1040550"/>
                </a:lnTo>
                <a:lnTo>
                  <a:pt x="11183724" y="1045316"/>
                </a:lnTo>
                <a:lnTo>
                  <a:pt x="11199690" y="1048085"/>
                </a:lnTo>
                <a:cubicBezTo>
                  <a:pt x="11210452" y="1048499"/>
                  <a:pt x="11222752" y="1048442"/>
                  <a:pt x="11232475" y="1049340"/>
                </a:cubicBezTo>
                <a:cubicBezTo>
                  <a:pt x="11272445" y="1020057"/>
                  <a:pt x="11206789" y="982961"/>
                  <a:pt x="11302451" y="949091"/>
                </a:cubicBezTo>
                <a:lnTo>
                  <a:pt x="11484849" y="1057667"/>
                </a:lnTo>
                <a:lnTo>
                  <a:pt x="11512818" y="1048926"/>
                </a:lnTo>
                <a:cubicBezTo>
                  <a:pt x="11553007" y="1039695"/>
                  <a:pt x="11597385" y="1034194"/>
                  <a:pt x="11642481" y="1029355"/>
                </a:cubicBezTo>
                <a:lnTo>
                  <a:pt x="11714551" y="1020966"/>
                </a:lnTo>
                <a:lnTo>
                  <a:pt x="11714551" y="1022389"/>
                </a:lnTo>
                <a:lnTo>
                  <a:pt x="11728519" y="1020975"/>
                </a:lnTo>
                <a:lnTo>
                  <a:pt x="11741691" y="1019651"/>
                </a:lnTo>
                <a:lnTo>
                  <a:pt x="11743999" y="1019424"/>
                </a:lnTo>
                <a:cubicBezTo>
                  <a:pt x="11745037" y="1019320"/>
                  <a:pt x="11744948" y="1019326"/>
                  <a:pt x="11742709" y="1019549"/>
                </a:cubicBezTo>
                <a:lnTo>
                  <a:pt x="11741691" y="1019651"/>
                </a:lnTo>
                <a:lnTo>
                  <a:pt x="11738529" y="1019963"/>
                </a:lnTo>
                <a:cubicBezTo>
                  <a:pt x="11729455" y="1020837"/>
                  <a:pt x="11718720" y="1021778"/>
                  <a:pt x="11771791" y="1015977"/>
                </a:cubicBezTo>
                <a:cubicBezTo>
                  <a:pt x="11774317" y="1015701"/>
                  <a:pt x="11812546" y="1011974"/>
                  <a:pt x="11834157" y="1009499"/>
                </a:cubicBezTo>
                <a:lnTo>
                  <a:pt x="11843354" y="1008273"/>
                </a:lnTo>
                <a:lnTo>
                  <a:pt x="11843354" y="1000151"/>
                </a:lnTo>
                <a:lnTo>
                  <a:pt x="11893955" y="983740"/>
                </a:lnTo>
                <a:cubicBezTo>
                  <a:pt x="11928061" y="969285"/>
                  <a:pt x="11955951" y="949359"/>
                  <a:pt x="11974160" y="920897"/>
                </a:cubicBezTo>
                <a:cubicBezTo>
                  <a:pt x="12002698" y="876981"/>
                  <a:pt x="12076554" y="851353"/>
                  <a:pt x="12143531" y="823664"/>
                </a:cubicBezTo>
                <a:lnTo>
                  <a:pt x="12192000" y="801163"/>
                </a:lnTo>
                <a:lnTo>
                  <a:pt x="12192000" y="2515690"/>
                </a:lnTo>
                <a:lnTo>
                  <a:pt x="0" y="251569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265890-0D94-9046-B3BA-A831FB248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178312"/>
            <a:ext cx="10515600" cy="1503004"/>
          </a:xfrm>
        </p:spPr>
        <p:txBody>
          <a:bodyPr>
            <a:normAutofit fontScale="90000"/>
          </a:bodyPr>
          <a:lstStyle/>
          <a:p>
            <a:r>
              <a:rPr lang="en-IN" sz="2800" dirty="0"/>
              <a:t>D)Departmental Analysis: use chart to visualise proportion of people working in different departments.</a:t>
            </a:r>
            <a:br>
              <a:rPr lang="en-IN" sz="2800" dirty="0"/>
            </a:br>
            <a:r>
              <a:rPr lang="en-IN" sz="2800" dirty="0"/>
              <a:t>Result: operational department has most number of employees.</a:t>
            </a:r>
            <a:br>
              <a:rPr lang="en-IN" sz="2800" dirty="0"/>
            </a:br>
            <a:endParaRPr lang="en-IN" sz="2800" dirty="0"/>
          </a:p>
        </p:txBody>
      </p:sp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808AEB25-FAA8-AC15-A07D-9CB3F5D63C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9312577"/>
              </p:ext>
            </p:extLst>
          </p:nvPr>
        </p:nvGraphicFramePr>
        <p:xfrm>
          <a:off x="838200" y="2011363"/>
          <a:ext cx="10515600" cy="41608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94780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45A976A-8DE3-4B67-B94B-2044FDD1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EAAA1B9-2DDB-49C9-A037-A523D2F13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D5D5CB-160F-FBE0-027A-83D09D5EF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608" cy="1188720"/>
          </a:xfrm>
        </p:spPr>
        <p:txBody>
          <a:bodyPr>
            <a:normAutofit/>
          </a:bodyPr>
          <a:lstStyle/>
          <a:p>
            <a:r>
              <a:rPr lang="en-IN" sz="3700" dirty="0">
                <a:solidFill>
                  <a:schemeClr val="tx2"/>
                </a:solidFill>
              </a:rPr>
              <a:t>E)Position Tier Analysis: these are different position tiers with different departments.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6566969-F813-4CC5-B3E9-363D85B55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881264" y="-5116"/>
            <a:ext cx="3318648" cy="2490264"/>
            <a:chOff x="-305" y="-1"/>
            <a:chExt cx="3832880" cy="287613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8CF66C-45E2-456B-92B0-9E97A331D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65D590E-D70D-4D25-B853-D5208F2AA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231501E-3F84-4705-A001-13995FA6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52617E4-47FD-4C38-8F70-93BF9B125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17D733-97B6-4C43-AF0C-5E3CB0EA1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07887"/>
            <a:ext cx="2605762" cy="2252847"/>
            <a:chOff x="-305" y="-4155"/>
            <a:chExt cx="2514948" cy="2174333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D288266-7E76-4D4A-BAAC-E233FA013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697F88A-8624-4BA2-AF06-E6C3A52F03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CA77163-C052-481C-9DCF-68C23ACAB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2B425B5-0A0E-4B85-B718-E5DA73431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59C349-42F9-B6C9-5158-6EFC5EEE8F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0726211"/>
              </p:ext>
            </p:extLst>
          </p:nvPr>
        </p:nvGraphicFramePr>
        <p:xfrm>
          <a:off x="1036320" y="2560320"/>
          <a:ext cx="10119360" cy="356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35199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6C047-9776-096C-FA77-F3BEE4517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Dashboard view: I have created dashboard so that all the result can be seen at one place.</a:t>
            </a:r>
            <a:b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Hyperlink = </a:t>
            </a:r>
            <a:r>
              <a:rPr lang="en-IN" sz="1800" b="0" i="0" u="sng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hlinkClick r:id="rId2"/>
              </a:rPr>
              <a:t>Click Here</a:t>
            </a:r>
            <a:r>
              <a:rPr lang="en-IN" sz="1050" dirty="0"/>
              <a:t> </a:t>
            </a:r>
            <a:endParaRPr lang="en-US" sz="2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242F2C75-F768-91DC-AB57-D6DD14D41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786733"/>
            <a:ext cx="10905066" cy="417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89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245</Words>
  <Application>Microsoft Office PowerPoint</Application>
  <PresentationFormat>Widescreen</PresentationFormat>
  <Paragraphs>27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Amasis MT Pro Black</vt:lpstr>
      <vt:lpstr>Aptos</vt:lpstr>
      <vt:lpstr>Aptos Display</vt:lpstr>
      <vt:lpstr>Arial</vt:lpstr>
      <vt:lpstr>Calibri</vt:lpstr>
      <vt:lpstr>Office Theme</vt:lpstr>
      <vt:lpstr>Project 4: Hiring Process Analytics</vt:lpstr>
      <vt:lpstr>A) Task- Hiring analysis:  Gender distribution of hiring.</vt:lpstr>
      <vt:lpstr>B)Task: Salary Analysis: calculating average salary. </vt:lpstr>
      <vt:lpstr>C)Task: Salary Distribution:  to calculate salary class interval</vt:lpstr>
      <vt:lpstr>D)Departmental Analysis: use chart to visualise proportion of people working in different departments. Result: operational department has most number of employees. </vt:lpstr>
      <vt:lpstr>E)Position Tier Analysis: these are different position tiers with different departments.</vt:lpstr>
      <vt:lpstr>Dashboard view: I have created dashboard so that all the result can be seen at one place. Hyperlink = Click Here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Shekhar Patidar</dc:creator>
  <cp:lastModifiedBy>Shekhar Patidar</cp:lastModifiedBy>
  <cp:revision>2</cp:revision>
  <dcterms:created xsi:type="dcterms:W3CDTF">2024-12-13T14:31:53Z</dcterms:created>
  <dcterms:modified xsi:type="dcterms:W3CDTF">2025-01-10T06:21:57Z</dcterms:modified>
</cp:coreProperties>
</file>

<file path=docProps/thumbnail.jpeg>
</file>